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pos="7777" userDrawn="1">
          <p15:clr>
            <a:srgbClr val="A4A3A4"/>
          </p15:clr>
        </p15:guide>
        <p15:guide id="6" pos="7945" userDrawn="1">
          <p15:clr>
            <a:srgbClr val="A4A3A4"/>
          </p15:clr>
        </p15:guide>
        <p15:guide id="7" pos="15588" userDrawn="1">
          <p15:clr>
            <a:srgbClr val="A4A3A4"/>
          </p15:clr>
        </p15:guide>
        <p15:guide id="8" pos="134" userDrawn="1">
          <p15:clr>
            <a:srgbClr val="A4A3A4"/>
          </p15:clr>
        </p15:guide>
        <p15:guide id="9" orient="horz" pos="21043" userDrawn="1">
          <p15:clr>
            <a:srgbClr val="A4A3A4"/>
          </p15:clr>
        </p15:guide>
        <p15:guide id="10" orient="horz" pos="22528" userDrawn="1">
          <p15:clr>
            <a:srgbClr val="A4A3A4"/>
          </p15:clr>
        </p15:guide>
        <p15:guide id="11" pos="7852" userDrawn="1">
          <p15:clr>
            <a:srgbClr val="A4A3A4"/>
          </p15:clr>
        </p15:guide>
        <p15:guide id="12" pos="8022" userDrawn="1">
          <p15:clr>
            <a:srgbClr val="A4A3A4"/>
          </p15:clr>
        </p15:guide>
        <p15:guide id="13" pos="15739" userDrawn="1">
          <p15:clr>
            <a:srgbClr val="A4A3A4"/>
          </p15:clr>
        </p15:guide>
        <p15:guide id="14" pos="1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BF74"/>
    <a:srgbClr val="729554"/>
    <a:srgbClr val="E45B33"/>
    <a:srgbClr val="E3ECBD"/>
    <a:srgbClr val="057BB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6" autoAdjust="0"/>
    <p:restoredTop sz="94660"/>
  </p:normalViewPr>
  <p:slideViewPr>
    <p:cSldViewPr snapToGrid="0" showGuides="1">
      <p:cViewPr>
        <p:scale>
          <a:sx n="41" d="100"/>
          <a:sy n="41" d="100"/>
        </p:scale>
        <p:origin x="534" y="30"/>
      </p:cViewPr>
      <p:guideLst>
        <p:guide pos="7777"/>
        <p:guide pos="7945"/>
        <p:guide pos="15588"/>
        <p:guide pos="134"/>
        <p:guide orient="horz" pos="21043"/>
        <p:guide orient="horz" pos="22528"/>
        <p:guide pos="7852"/>
        <p:guide pos="8022"/>
        <p:guide pos="15739"/>
        <p:guide pos="1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6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7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0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6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2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9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4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2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6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3D49B-BE63-429D-8727-5D5BB4943818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2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1001522" y="9435864"/>
            <a:ext cx="23196931" cy="2461254"/>
          </a:xfrm>
          <a:prstGeom prst="roundRect">
            <a:avLst>
              <a:gd name="adj" fmla="val 409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188" tIns="53094" rIns="106188" bIns="53094" rtlCol="0" anchor="t"/>
          <a:lstStyle/>
          <a:p>
            <a:pPr algn="ctr">
              <a:spcAft>
                <a:spcPts val="697"/>
              </a:spcAft>
            </a:pPr>
            <a:r>
              <a:rPr lang="fa-IR" sz="2400" b="1" dirty="0">
                <a:latin typeface="Cambria" panose="02040503050406030204" pitchFamily="18" charset="0"/>
                <a:cs typeface="B Nazanin" panose="00000400000000000000" pitchFamily="2" charset="-78"/>
              </a:rPr>
              <a:t>چکیده</a:t>
            </a:r>
            <a:endParaRPr lang="en-US" sz="2400" b="1" dirty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lvl="0" indent="539496" algn="just" defTabSz="914400" rtl="1" fontAlgn="base">
              <a:lnSpc>
                <a:spcPct val="150000"/>
              </a:lnSpc>
              <a:spcAft>
                <a:spcPct val="0"/>
              </a:spcAft>
            </a:pP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به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منظور يكسان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سازي مجموعه لازم است كه همة مقالات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پوستری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ب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(رنگ‌بندی، جانمایی مطالب، تک یا دو ستونه بودن و اندازه ستون‌های چپ و راست و نوع محتوای آن‌ها طبق سلیقه نگارنده مقاله است). 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اين راهنما به نويسندگان كمك مي‌كند تا مقالة خود را با طرح مورد قبول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کنفرانس 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تهيه نمايند. توجه شود كه فرمت ظاهري اين راهنما و نگارش آن منطبق بر دستورالعمل مورد قبول کنفرانس است.</a:t>
            </a:r>
            <a:r>
              <a:rPr lang="en-US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</a:t>
            </a:r>
          </a:p>
          <a:p>
            <a:pPr lvl="0" indent="539496" algn="just" defTabSz="914400" rtl="1" fontAlgn="base">
              <a:lnSpc>
                <a:spcPct val="150000"/>
              </a:lnSpc>
              <a:spcAft>
                <a:spcPct val="0"/>
              </a:spcAft>
            </a:pP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اندازه پوستر باید 70 در100 سانتیمتر باشد. ضروری است عنوان همایش و لوگوهای بالای پوستر حفظ شود و تغییر نکند. سایر زیباسازی ها در متن به شرط رعایت ساختار پیشنهادی زیر آزاد است. </a:t>
            </a:r>
            <a:endParaRPr lang="en-US" sz="2400" dirty="0">
              <a:solidFill>
                <a:prstClr val="black"/>
              </a:solidFill>
              <a:latin typeface="30"/>
              <a:cs typeface="B Nazanin" pitchFamily="2" charset="-78"/>
            </a:endParaRPr>
          </a:p>
          <a:p>
            <a:pPr algn="ctr" rtl="1"/>
            <a:endParaRPr lang="fa-IR" sz="2400" dirty="0">
              <a:latin typeface="30"/>
              <a:cs typeface="B Nazanin" panose="00000400000000000000" pitchFamily="2" charset="-78"/>
            </a:endParaRPr>
          </a:p>
          <a:p>
            <a:pPr algn="ctr" rtl="1"/>
            <a:endParaRPr lang="fa-IR" altLang="fa-IR" sz="2400" dirty="0">
              <a:cs typeface="B Nazanin" panose="00000400000000000000" pitchFamily="2" charset="-78"/>
            </a:endParaRPr>
          </a:p>
          <a:p>
            <a:pPr algn="ctr" rtl="1"/>
            <a:r>
              <a:rPr lang="fa-IR" altLang="fa-IR" sz="2400" dirty="0">
                <a:cs typeface="B Nazanin" panose="00000400000000000000" pitchFamily="2" charset="-78"/>
              </a:rPr>
              <a:t> </a:t>
            </a:r>
            <a:endParaRPr lang="fa-IR" sz="2400" dirty="0">
              <a:latin typeface="30"/>
              <a:cs typeface="B Nazanin" panose="00000400000000000000" pitchFamily="2" charset="-78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2772615" y="12021621"/>
            <a:ext cx="11470257" cy="3045491"/>
            <a:chOff x="10852263" y="9942797"/>
            <a:chExt cx="10225965" cy="4546847"/>
          </a:xfrm>
        </p:grpSpPr>
        <p:sp>
          <p:nvSpPr>
            <p:cNvPr id="29" name="Rounded Rectangle 28"/>
            <p:cNvSpPr/>
            <p:nvPr/>
          </p:nvSpPr>
          <p:spPr>
            <a:xfrm>
              <a:off x="10852263" y="10678954"/>
              <a:ext cx="10225965" cy="3810690"/>
            </a:xfrm>
            <a:prstGeom prst="roundRect">
              <a:avLst>
                <a:gd name="adj" fmla="val 3118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lvl="0" indent="539496" algn="just" defTabSz="2879280" rtl="1" fontAlgn="base">
                <a:lnSpc>
                  <a:spcPct val="150000"/>
                </a:lnSpc>
                <a:spcAft>
                  <a:spcPct val="0"/>
                </a:spcAft>
              </a:pPr>
              <a:endParaRPr lang="en-US" sz="2000" b="1" dirty="0">
                <a:solidFill>
                  <a:prstClr val="black"/>
                </a:solidFill>
                <a:latin typeface="30"/>
                <a:cs typeface="B Nazanin" pitchFamily="2" charset="-78"/>
              </a:endParaRPr>
            </a:p>
          </p:txBody>
        </p:sp>
        <p:sp>
          <p:nvSpPr>
            <p:cNvPr id="30" name="Round Same Side Corner Rectangle 29"/>
            <p:cNvSpPr/>
            <p:nvPr/>
          </p:nvSpPr>
          <p:spPr>
            <a:xfrm>
              <a:off x="16215963" y="9942797"/>
              <a:ext cx="4457701" cy="698713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مقدمه و اهداف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2790424" y="15205053"/>
            <a:ext cx="11470483" cy="12523139"/>
            <a:chOff x="10812463" y="16375445"/>
            <a:chExt cx="10226165" cy="9120881"/>
          </a:xfrm>
          <a:solidFill>
            <a:srgbClr val="9DBF74"/>
          </a:solidFill>
        </p:grpSpPr>
        <p:sp>
          <p:nvSpPr>
            <p:cNvPr id="32" name="Rounded Rectangle 31"/>
            <p:cNvSpPr/>
            <p:nvPr/>
          </p:nvSpPr>
          <p:spPr>
            <a:xfrm>
              <a:off x="10812463" y="16706131"/>
              <a:ext cx="10226165" cy="8790195"/>
            </a:xfrm>
            <a:prstGeom prst="roundRect">
              <a:avLst>
                <a:gd name="adj" fmla="val 2790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/>
              <a:endParaRPr lang="en-US" sz="3222" dirty="0"/>
            </a:p>
          </p:txBody>
        </p:sp>
        <p:sp>
          <p:nvSpPr>
            <p:cNvPr id="33" name="Round Same Side Corner Rectangle 32"/>
            <p:cNvSpPr/>
            <p:nvPr/>
          </p:nvSpPr>
          <p:spPr>
            <a:xfrm>
              <a:off x="16176362" y="16375445"/>
              <a:ext cx="4457701" cy="337810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مواد و روش‏ها (روش تحقیق)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>
          <a:xfrm>
            <a:off x="12728194" y="27851099"/>
            <a:ext cx="11470483" cy="7882689"/>
            <a:chOff x="10812463" y="26016569"/>
            <a:chExt cx="10226166" cy="3399675"/>
          </a:xfrm>
        </p:grpSpPr>
        <p:sp>
          <p:nvSpPr>
            <p:cNvPr id="35" name="Rounded Rectangle 34"/>
            <p:cNvSpPr/>
            <p:nvPr/>
          </p:nvSpPr>
          <p:spPr>
            <a:xfrm>
              <a:off x="10812463" y="26259757"/>
              <a:ext cx="10226166" cy="3156487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 rtl="1"/>
              <a:endParaRPr lang="en-US" sz="2500" dirty="0">
                <a:cs typeface="B Nazanin" panose="00000400000000000000" pitchFamily="2" charset="-78"/>
              </a:endParaRPr>
            </a:p>
          </p:txBody>
        </p:sp>
        <p:sp>
          <p:nvSpPr>
            <p:cNvPr id="36" name="Round Same Side Corner Rectangle 35"/>
            <p:cNvSpPr/>
            <p:nvPr/>
          </p:nvSpPr>
          <p:spPr>
            <a:xfrm>
              <a:off x="16176360" y="26016569"/>
              <a:ext cx="4457701" cy="243188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نتایج و بحث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01521" y="11995885"/>
            <a:ext cx="11470483" cy="15213102"/>
            <a:chOff x="357698" y="10010498"/>
            <a:chExt cx="10226165" cy="12592656"/>
          </a:xfrm>
        </p:grpSpPr>
        <p:sp>
          <p:nvSpPr>
            <p:cNvPr id="38" name="Rounded Rectangle 37"/>
            <p:cNvSpPr/>
            <p:nvPr/>
          </p:nvSpPr>
          <p:spPr>
            <a:xfrm>
              <a:off x="357698" y="10422993"/>
              <a:ext cx="10226165" cy="12180161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 rtl="1"/>
              <a:endParaRPr lang="en-US" sz="3222" dirty="0"/>
            </a:p>
          </p:txBody>
        </p:sp>
        <p:sp>
          <p:nvSpPr>
            <p:cNvPr id="39" name="Round Same Side Corner Rectangle 38"/>
            <p:cNvSpPr/>
            <p:nvPr/>
          </p:nvSpPr>
          <p:spPr>
            <a:xfrm>
              <a:off x="5738681" y="10010498"/>
              <a:ext cx="4457701" cy="387387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نتایج و بحث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01521" y="27360078"/>
            <a:ext cx="11408031" cy="5232273"/>
            <a:chOff x="357898" y="22020692"/>
            <a:chExt cx="10170488" cy="5558679"/>
          </a:xfrm>
          <a:solidFill>
            <a:srgbClr val="9DBF74"/>
          </a:solidFill>
        </p:grpSpPr>
        <p:sp>
          <p:nvSpPr>
            <p:cNvPr id="41" name="Rounded Rectangle 40"/>
            <p:cNvSpPr/>
            <p:nvPr/>
          </p:nvSpPr>
          <p:spPr>
            <a:xfrm>
              <a:off x="357898" y="22682382"/>
              <a:ext cx="10170488" cy="4896989"/>
            </a:xfrm>
            <a:prstGeom prst="roundRect">
              <a:avLst>
                <a:gd name="adj" fmla="val 2325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/>
              <a:endParaRPr lang="en-US" sz="2670" dirty="0">
                <a:cs typeface="B Nazanin" panose="00000400000000000000" pitchFamily="2" charset="-78"/>
              </a:endParaRPr>
            </a:p>
          </p:txBody>
        </p:sp>
        <p:sp>
          <p:nvSpPr>
            <p:cNvPr id="42" name="Round Same Side Corner Rectangle 41"/>
            <p:cNvSpPr/>
            <p:nvPr/>
          </p:nvSpPr>
          <p:spPr>
            <a:xfrm>
              <a:off x="5727626" y="22020692"/>
              <a:ext cx="4457701" cy="619939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نتیجه‏گیری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001519" y="32691121"/>
            <a:ext cx="11408031" cy="3042668"/>
            <a:chOff x="357898" y="27111605"/>
            <a:chExt cx="10170488" cy="2395758"/>
          </a:xfrm>
        </p:grpSpPr>
        <p:sp>
          <p:nvSpPr>
            <p:cNvPr id="44" name="Rounded Rectangle 43"/>
            <p:cNvSpPr/>
            <p:nvPr/>
          </p:nvSpPr>
          <p:spPr>
            <a:xfrm>
              <a:off x="357898" y="27615997"/>
              <a:ext cx="10170488" cy="1891366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tIns="101587" rtlCol="0" anchor="t" anchorCtr="0"/>
            <a:lstStyle/>
            <a:p>
              <a:pPr indent="200358" algn="just" rtl="1">
                <a:spcAft>
                  <a:spcPts val="667"/>
                </a:spcAft>
              </a:pPr>
              <a:endParaRPr lang="en-US" sz="1555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45" name="Round Same Side Corner Rectangle 44"/>
            <p:cNvSpPr/>
            <p:nvPr/>
          </p:nvSpPr>
          <p:spPr>
            <a:xfrm>
              <a:off x="5738880" y="27111605"/>
              <a:ext cx="4457701" cy="504392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3111">
                  <a:solidFill>
                    <a:schemeClr val="bg1"/>
                  </a:solidFill>
                  <a:cs typeface="B Titr" panose="00000700000000000000" pitchFamily="2" charset="-78"/>
                </a:rPr>
                <a:t>منابع</a:t>
              </a:r>
              <a:endParaRPr lang="en-US" sz="3111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sp>
        <p:nvSpPr>
          <p:cNvPr id="48" name="Rounded Rectangle 47"/>
          <p:cNvSpPr>
            <a:spLocks/>
          </p:cNvSpPr>
          <p:nvPr/>
        </p:nvSpPr>
        <p:spPr>
          <a:xfrm>
            <a:off x="953396" y="4626814"/>
            <a:ext cx="23196931" cy="3906183"/>
          </a:xfrm>
          <a:prstGeom prst="roundRect">
            <a:avLst>
              <a:gd name="adj" fmla="val 4095"/>
            </a:avLst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06188" tIns="53094" rIns="106188" bIns="53094" rtlCol="0" anchor="ctr"/>
          <a:lstStyle/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dirty="0">
                <a:solidFill>
                  <a:prstClr val="black"/>
                </a:solidFill>
                <a:cs typeface="B Titr" pitchFamily="2" charset="-78"/>
              </a:rPr>
              <a:t>عنوان مقاله </a:t>
            </a: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endParaRPr lang="fa-IR" sz="5400" dirty="0">
              <a:solidFill>
                <a:prstClr val="black"/>
              </a:solidFill>
              <a:cs typeface="B Titr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نام و نام خانوادگي 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نويسنده اول </a:t>
            </a:r>
            <a:r>
              <a:rPr lang="fa-IR" sz="3700" baseline="30000" dirty="0">
                <a:solidFill>
                  <a:prstClr val="black"/>
                </a:solidFill>
                <a:cs typeface="B Nazanin" pitchFamily="2" charset="-78"/>
              </a:rPr>
              <a:t>*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، نويسنده دوم و... (</a:t>
            </a:r>
            <a:r>
              <a:rPr lang="fa-IR" sz="3700" dirty="0">
                <a:solidFill>
                  <a:srgbClr val="1F497D"/>
                </a:solidFill>
                <a:cs typeface="B Nazanin" pitchFamily="2" charset="-78"/>
              </a:rPr>
              <a:t>از ذكر عناويني نظير مهندس و يا دكتر و ... در ابتداي اسامي خودداري شود)</a:t>
            </a: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.</a:t>
            </a:r>
            <a:endParaRPr lang="en-US" sz="3100" dirty="0">
              <a:solidFill>
                <a:prstClr val="black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*- نويسندگان: درجه علمي و رشته تخصصي (يا سمت كاري) </a:t>
            </a: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2700" dirty="0">
                <a:solidFill>
                  <a:prstClr val="black"/>
                </a:solidFill>
                <a:cs typeface="B Nazanin" pitchFamily="2" charset="-78"/>
              </a:rPr>
              <a:t>آدرس پست الكترونيك</a:t>
            </a:r>
            <a:endParaRPr lang="en-US" sz="2700" dirty="0">
              <a:solidFill>
                <a:prstClr val="black"/>
              </a:solidFill>
              <a:cs typeface="B Nazanin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001520" y="28088529"/>
            <a:ext cx="11408031" cy="4503822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852876" y="15659091"/>
            <a:ext cx="11408031" cy="12069101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790425" y="12518590"/>
            <a:ext cx="11439256" cy="2548522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063973" y="12656529"/>
            <a:ext cx="11408031" cy="14552457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5A3FAE-CC43-EF64-C35D-2C64E993D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30"/>
            <a:ext cx="25199975" cy="457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73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542</TotalTime>
  <Words>195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30</vt:lpstr>
      <vt:lpstr>Arial</vt:lpstr>
      <vt:lpstr>B Nazanin</vt:lpstr>
      <vt:lpstr>B Titr</vt:lpstr>
      <vt:lpstr>Calibri</vt:lpstr>
      <vt:lpstr>Calibri Light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Kasra Rostami</dc:creator>
  <cp:lastModifiedBy>DELL</cp:lastModifiedBy>
  <cp:revision>71</cp:revision>
  <dcterms:created xsi:type="dcterms:W3CDTF">2019-10-05T17:08:32Z</dcterms:created>
  <dcterms:modified xsi:type="dcterms:W3CDTF">2025-02-28T11:26:03Z</dcterms:modified>
</cp:coreProperties>
</file>